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65" r:id="rId5"/>
    <p:sldId id="2941" r:id="rId6"/>
    <p:sldId id="259" r:id="rId7"/>
    <p:sldId id="266" r:id="rId8"/>
    <p:sldId id="2738" r:id="rId9"/>
    <p:sldId id="431" r:id="rId10"/>
    <p:sldId id="2937" r:id="rId11"/>
    <p:sldId id="2938" r:id="rId12"/>
    <p:sldId id="2939" r:id="rId13"/>
    <p:sldId id="2940" r:id="rId14"/>
    <p:sldId id="2933" r:id="rId15"/>
    <p:sldId id="2934" r:id="rId16"/>
    <p:sldId id="2935" r:id="rId17"/>
    <p:sldId id="2936" r:id="rId18"/>
    <p:sldId id="2671" r:id="rId19"/>
    <p:sldId id="260" r:id="rId20"/>
    <p:sldId id="263" r:id="rId21"/>
    <p:sldId id="264" r:id="rId22"/>
    <p:sldId id="261" r:id="rId23"/>
    <p:sldId id="26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1981992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E4C38B57-FA2C-CD4F-B891-7354A66D3C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16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C8312A-591A-5E44-A84E-7AFFC695E656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168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5B6A95D2-9288-8F40-9277-3A83C815B4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DEDE6B8F-C1E0-4B42-B044-77B5B0A27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zh-TW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22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4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3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7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33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245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2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>
            <a:extLst>
              <a:ext uri="{FF2B5EF4-FFF2-40B4-BE49-F238E27FC236}">
                <a16:creationId xmlns:a16="http://schemas.microsoft.com/office/drawing/2014/main" id="{3CD3EA88-A241-384B-8ECF-9C84BCA7DFC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0048" tIns="0" rIns="20048" bIns="0" anchor="b"/>
          <a:lstStyle>
            <a:lvl1pPr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001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00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8001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9B26E0-DAB0-3B4E-A8D6-FEF74B7B6BAE}" type="slidenum">
              <a:rPr kumimoji="0" lang="he-IL" altLang="zh-TW" sz="11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8001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TW" sz="11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6B4003F-84C9-7A4A-A76F-2F41F702C0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900" tIns="48451" rIns="96900" bIns="48451"/>
          <a:lstStyle/>
          <a:p>
            <a:pPr rtl="1"/>
            <a:endParaRPr lang="en-US" altLang="zh-TW">
              <a:cs typeface="Arial" panose="020B0604020202020204" pitchFamily="34" charset="0"/>
            </a:endParaRP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C2C0F8B1-D1A2-DD4A-9CFC-4BD735AD55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893763"/>
            <a:ext cx="6370637" cy="3584575"/>
          </a:xfrm>
          <a:ln cap="flat"/>
        </p:spPr>
      </p:sp>
    </p:spTree>
    <p:extLst>
      <p:ext uri="{BB962C8B-B14F-4D97-AF65-F5344CB8AC3E}">
        <p14:creationId xmlns:p14="http://schemas.microsoft.com/office/powerpoint/2010/main" val="3214366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7CDB-41E7-824B-B595-145072E6A6D2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0020C-B282-5A4E-A0F3-3434F05E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2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21969-FB30-554E-80CD-49F5E6657D6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9/12/20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C7D3C-22D2-7449-8935-5F36E89213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7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CHERD3gVF98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VEf2Xf7Urn8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ine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2pd3Y6aBa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T9Bl0MCXQ?t=10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yznrdDSSG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hyperlink" Target="https://youtu.be/cNN_tTXABU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33131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Computational Thinking &amp; Systems Design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The Whole Computer</a:t>
            </a:r>
            <a:endParaRPr sz="2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44575"/>
            <a:ext cx="8520600" cy="13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Koo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3,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EE1B8770-AD7C-AF45-B229-E3B56605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486" y="3302794"/>
            <a:ext cx="2807494" cy="510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056" tIns="34529" rIns="69056" bIns="34529" anchor="ctr"/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35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www.nand2tetris.org</a:t>
            </a:r>
          </a:p>
        </p:txBody>
      </p:sp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</a:rPr>
              <a:t>Computer Architecture: A Quantitative Approach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8B4A11-0F37-E24D-9249-EA10329BD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561" y="1368399"/>
            <a:ext cx="3983374" cy="34285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80080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FC9B-04B0-654C-918E-89876520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40" y="0"/>
            <a:ext cx="6261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History of CPU Development</a:t>
            </a:r>
            <a:endParaRPr lang="en-CN" sz="3300" dirty="0"/>
          </a:p>
        </p:txBody>
      </p: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9F9291DB-D30A-0149-BB90-F2DCD65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31" y="935529"/>
            <a:ext cx="6058739" cy="378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8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6790B8-25E2-8E42-B499-8FB9EEB68FC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N" sz="3300" dirty="0"/>
              <a:t>The Vax 11/780 Computer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A9B11594-0488-AF4E-9F01-F6930C4F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18" y="845535"/>
            <a:ext cx="6140964" cy="42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56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93A3A-0A7B-C94A-9A66-DA42B4581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6" y="1968128"/>
            <a:ext cx="8608628" cy="18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2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87FDC-A5BD-D544-9497-D635810EB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0" t="-319" r="20946" b="319"/>
          <a:stretch/>
        </p:blipFill>
        <p:spPr>
          <a:xfrm>
            <a:off x="1184610" y="1648452"/>
            <a:ext cx="7321717" cy="18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7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0D315-B26B-4247-9824-314EB5F7F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190625"/>
            <a:ext cx="7019925" cy="2762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F0078F-5777-2340-A9A1-D71685E6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41" y="1190625"/>
            <a:ext cx="8195859" cy="322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4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D6D6-6309-AE43-8852-6B073E46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Formulas for Comp. Arch.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562A2-5548-C748-9303-E3ADCEC52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08"/>
          <a:stretch/>
        </p:blipFill>
        <p:spPr>
          <a:xfrm>
            <a:off x="757989" y="2190750"/>
            <a:ext cx="8061029" cy="15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6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0DB8244-5FA9-9E45-A931-936B08458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hlinkClick r:id="rId3"/>
              </a:rPr>
              <a:t>How Internet Works</a:t>
            </a:r>
            <a:r>
              <a:rPr lang="en-US" altLang="zh-TW" dirty="0">
                <a:ea typeface="新細明體" panose="02020500000000000000" pitchFamily="18" charset="-120"/>
              </a:rPr>
              <a:t> by Ben Eater</a:t>
            </a:r>
            <a:endParaRPr lang="en-US" altLang="zh-TW" sz="1350" dirty="0">
              <a:ea typeface="新細明體" panose="02020500000000000000" pitchFamily="18" charset="-12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2F7A8-C377-DC44-8F91-4B5B8817F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29"/>
          <a:stretch/>
        </p:blipFill>
        <p:spPr>
          <a:xfrm>
            <a:off x="2483801" y="1063229"/>
            <a:ext cx="3839514" cy="38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9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4th grade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Advanced curriculum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dirty="0"/>
              <a:t>18 students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Counting and Abstract Counting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976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Thinking?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66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" dirty="0">
                <a:solidFill>
                  <a:schemeClr val="lt1"/>
                </a:solidFill>
              </a:rPr>
              <a:t>Week 1-5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85" name="Google Shape;85;p18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86" name="Google Shape;86;p18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" name="Google Shape;87;p18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8"/>
          <p:cNvSpPr txBox="1">
            <a:spLocks noGrp="1"/>
          </p:cNvSpPr>
          <p:nvPr>
            <p:ph type="body" idx="4294967295"/>
          </p:nvPr>
        </p:nvSpPr>
        <p:spPr>
          <a:xfrm>
            <a:off x="31837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Introduction and Hardware Architecture</a:t>
            </a:r>
            <a:endParaRPr sz="1600" dirty="0"/>
          </a:p>
        </p:txBody>
      </p:sp>
      <p:sp>
        <p:nvSpPr>
          <p:cNvPr id="89" name="Google Shape;89;p18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" dirty="0">
                <a:solidFill>
                  <a:schemeClr val="lt1"/>
                </a:solidFill>
              </a:rPr>
              <a:t>Week 6-8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1" name="Google Shape;91;p18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92" name="Google Shape;92;p18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" name="Google Shape;93;p18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8"/>
          <p:cNvSpPr txBox="1">
            <a:spLocks noGrp="1"/>
          </p:cNvSpPr>
          <p:nvPr>
            <p:ph type="body" idx="4294967295"/>
          </p:nvPr>
        </p:nvSpPr>
        <p:spPr>
          <a:xfrm>
            <a:off x="1244337" y="3757725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Assembly Language &amp;  Virtual Machine</a:t>
            </a:r>
          </a:p>
        </p:txBody>
      </p:sp>
      <p:sp>
        <p:nvSpPr>
          <p:cNvPr id="95" name="Google Shape;95;p18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9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7" name="Google Shape;97;p18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98" name="Google Shape;98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" name="Google Shape;99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8"/>
          <p:cNvSpPr txBox="1">
            <a:spLocks noGrp="1"/>
          </p:cNvSpPr>
          <p:nvPr>
            <p:ph type="body" idx="4294967295"/>
          </p:nvPr>
        </p:nvSpPr>
        <p:spPr>
          <a:xfrm>
            <a:off x="3304094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Systems Design &amp; Software Development</a:t>
            </a:r>
            <a:endParaRPr sz="1600" dirty="0"/>
          </a:p>
        </p:txBody>
      </p:sp>
      <p:sp>
        <p:nvSpPr>
          <p:cNvPr id="101" name="Google Shape;101;p18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4294967295"/>
          </p:nvPr>
        </p:nvSpPr>
        <p:spPr>
          <a:xfrm>
            <a:off x="5416698" y="2336550"/>
            <a:ext cx="1425801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10-11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3" name="Google Shape;103;p18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04" name="Google Shape;104;p18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" name="Google Shape;105;p18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8"/>
          <p:cNvSpPr txBox="1">
            <a:spLocks noGrp="1"/>
          </p:cNvSpPr>
          <p:nvPr>
            <p:ph type="body" idx="4294967295"/>
          </p:nvPr>
        </p:nvSpPr>
        <p:spPr>
          <a:xfrm>
            <a:off x="4751336" y="3764860"/>
            <a:ext cx="2642368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High Level Compiler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Jack/Java-like Language</a:t>
            </a:r>
            <a:endParaRPr sz="1600" dirty="0"/>
          </a:p>
        </p:txBody>
      </p:sp>
      <p:sp>
        <p:nvSpPr>
          <p:cNvPr id="107" name="Google Shape;107;p18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Week 12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10" name="Google Shape;110;p18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8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8"/>
          <p:cNvSpPr txBox="1">
            <a:spLocks noGrp="1"/>
          </p:cNvSpPr>
          <p:nvPr>
            <p:ph type="body" idx="4294967295"/>
          </p:nvPr>
        </p:nvSpPr>
        <p:spPr>
          <a:xfrm>
            <a:off x="6586780" y="374700"/>
            <a:ext cx="2341999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Operating Systems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Programming Interface</a:t>
            </a: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Consectetur adipiscing elit, sed do eiusmod tempor incididunt ut labore et dolore magna aliqua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Mother Board?</a:t>
            </a:r>
            <a:endParaRPr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81396351-E86E-C84A-A343-5455D7F65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196" y="1113589"/>
            <a:ext cx="5593607" cy="358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96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Hyper-threading?</a:t>
            </a:r>
            <a:endParaRPr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AD74950-F4DF-8D40-951D-3E4F9DB4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459" y="1188336"/>
            <a:ext cx="5313082" cy="36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8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1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2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3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Item 4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Item 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7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第四周回顾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r>
              <a:rPr lang="zh-CN" altLang="en-US" sz="2400" dirty="0">
                <a:latin typeface="Arial" panose="020B0604020202020204" pitchFamily="34" charset="0"/>
              </a:rPr>
              <a:t>汇编语言与</a:t>
            </a:r>
            <a:r>
              <a:rPr lang="en-US" altLang="zh-CN" sz="2400" dirty="0" err="1">
                <a:latin typeface="Arial" panose="020B0604020202020204" pitchFamily="34" charset="0"/>
              </a:rPr>
              <a:t>WebAssembly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内容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zh-CN" altLang="en-US" sz="1500" dirty="0">
                <a:latin typeface="Comic Sans MS" panose="030F0702030302020204" pitchFamily="66" charset="0"/>
              </a:rPr>
              <a:t>汇编语言的符号是</a:t>
            </a:r>
            <a:r>
              <a:rPr lang="zh-CN" altLang="en-CN" sz="1500" dirty="0">
                <a:latin typeface="Comic Sans MS" panose="030F0702030302020204" pitchFamily="66" charset="0"/>
              </a:rPr>
              <a:t>助记码</a:t>
            </a:r>
            <a:r>
              <a:rPr lang="zh-CN" altLang="en-US" sz="1500" dirty="0">
                <a:latin typeface="Comic Sans MS" panose="030F0702030302020204" pitchFamily="66" charset="0"/>
              </a:rPr>
              <a:t>，对应的是特定的硬件指令和地址。</a:t>
            </a:r>
            <a:endParaRPr lang="en-US" altLang="zh-CN" sz="15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Hack</a:t>
            </a:r>
            <a:r>
              <a:rPr lang="zh-CN" altLang="en-US" sz="1500" dirty="0">
                <a:latin typeface="Comic Sans MS" panose="030F0702030302020204" pitchFamily="66" charset="0"/>
              </a:rPr>
              <a:t>计算机的架构是</a:t>
            </a:r>
            <a:r>
              <a:rPr lang="en-US" altLang="zh-CN" sz="1500" dirty="0">
                <a:latin typeface="Comic Sans MS" panose="030F0702030302020204" pitchFamily="66" charset="0"/>
              </a:rPr>
              <a:t>Harvard Architecture,</a:t>
            </a:r>
            <a:r>
              <a:rPr lang="zh-CN" altLang="en-US" sz="1500" dirty="0">
                <a:latin typeface="Comic Sans MS" panose="030F0702030302020204" pitchFamily="66" charset="0"/>
              </a:rPr>
              <a:t> 所以程序是存在</a:t>
            </a:r>
            <a:r>
              <a:rPr lang="en-US" altLang="zh-CN" sz="1500" dirty="0">
                <a:latin typeface="Comic Sans MS" panose="030F0702030302020204" pitchFamily="66" charset="0"/>
              </a:rPr>
              <a:t>ROM</a:t>
            </a:r>
            <a:r>
              <a:rPr lang="zh-CN" altLang="en-US" sz="1500" dirty="0">
                <a:latin typeface="Comic Sans MS" panose="030F0702030302020204" pitchFamily="66" charset="0"/>
              </a:rPr>
              <a:t>，而数据存在</a:t>
            </a:r>
            <a:r>
              <a:rPr lang="en-US" altLang="zh-CN" sz="1500" dirty="0">
                <a:latin typeface="Comic Sans MS" panose="030F0702030302020204" pitchFamily="66" charset="0"/>
              </a:rPr>
              <a:t>RAM</a:t>
            </a:r>
          </a:p>
          <a:p>
            <a:pPr lvl="1">
              <a:spcBef>
                <a:spcPct val="100000"/>
              </a:spcBef>
            </a:pPr>
            <a:r>
              <a:rPr lang="en-US" altLang="zh-CN" sz="1200" dirty="0">
                <a:latin typeface="Comic Sans MS" panose="030F0702030302020204" pitchFamily="66" charset="0"/>
              </a:rPr>
              <a:t>Fill </a:t>
            </a:r>
            <a:r>
              <a:rPr lang="zh-CN" altLang="en-US" sz="1200" dirty="0">
                <a:latin typeface="Comic Sans MS" panose="030F0702030302020204" pitchFamily="66" charset="0"/>
              </a:rPr>
              <a:t>程序体现了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架构的输入（键盘）与输出（屏幕）的两类设备（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 lvl="1">
              <a:spcBef>
                <a:spcPct val="100000"/>
              </a:spcBef>
            </a:pPr>
            <a:r>
              <a:rPr lang="zh-CN" altLang="en-US" sz="1200" dirty="0">
                <a:latin typeface="Comic Sans MS" panose="030F0702030302020204" pitchFamily="66" charset="0"/>
              </a:rPr>
              <a:t>在</a:t>
            </a:r>
            <a:r>
              <a:rPr lang="en-US" altLang="zh-CN" sz="1200" dirty="0">
                <a:latin typeface="Comic Sans MS" panose="030F0702030302020204" pitchFamily="66" charset="0"/>
              </a:rPr>
              <a:t>Hack</a:t>
            </a:r>
            <a:r>
              <a:rPr lang="zh-CN" altLang="en-US" sz="1200" dirty="0">
                <a:latin typeface="Comic Sans MS" panose="030F0702030302020204" pitchFamily="66" charset="0"/>
              </a:rPr>
              <a:t>架构下的所有运算结果，都是通过对</a:t>
            </a:r>
            <a:r>
              <a:rPr lang="en-US" altLang="zh-CN" sz="1200" dirty="0">
                <a:latin typeface="Comic Sans MS" panose="030F0702030302020204" pitchFamily="66" charset="0"/>
              </a:rPr>
              <a:t>RAM</a:t>
            </a:r>
            <a:r>
              <a:rPr lang="zh-CN" altLang="en-US" sz="1200" dirty="0">
                <a:latin typeface="Comic Sans MS" panose="030F0702030302020204" pitchFamily="66" charset="0"/>
              </a:rPr>
              <a:t>的内容改动来完成变化，包括控制输入与输出的设备（</a:t>
            </a:r>
            <a:r>
              <a:rPr lang="en-US" altLang="zh-CN" sz="1200" dirty="0">
                <a:latin typeface="Comic Sans MS" panose="030F0702030302020204" pitchFamily="66" charset="0"/>
              </a:rPr>
              <a:t>Device</a:t>
            </a:r>
            <a:r>
              <a:rPr lang="zh-CN" altLang="en-US" sz="1200" dirty="0">
                <a:latin typeface="Comic Sans MS" panose="030F0702030302020204" pitchFamily="66" charset="0"/>
              </a:rPr>
              <a:t>）状态。</a:t>
            </a:r>
            <a:endParaRPr lang="en-US" altLang="zh-CN" sz="1200" dirty="0">
              <a:latin typeface="Comic Sans MS" panose="030F0702030302020204" pitchFamily="66" charset="0"/>
            </a:endParaRPr>
          </a:p>
          <a:p>
            <a:pPr>
              <a:spcBef>
                <a:spcPct val="100000"/>
              </a:spcBef>
            </a:pPr>
            <a:r>
              <a:rPr lang="en-US" altLang="zh-CN" sz="1800" dirty="0" err="1">
                <a:latin typeface="Comic Sans MS" panose="030F0702030302020204" pitchFamily="66" charset="0"/>
              </a:rPr>
              <a:t>WebAssembly</a:t>
            </a:r>
            <a:r>
              <a:rPr lang="zh-CN" altLang="en-US" sz="1800" dirty="0">
                <a:latin typeface="Comic Sans MS" panose="030F0702030302020204" pitchFamily="66" charset="0"/>
              </a:rPr>
              <a:t>是一种介于虚拟机和汇编语言的抽象机器语言，</a:t>
            </a:r>
            <a:r>
              <a:rPr lang="zh-CN" altLang="en-CN" sz="1800" dirty="0">
                <a:latin typeface="Comic Sans MS" panose="030F0702030302020204" pitchFamily="66" charset="0"/>
              </a:rPr>
              <a:t>其</a:t>
            </a:r>
            <a:r>
              <a:rPr lang="zh-CN" altLang="en-US" sz="1800" dirty="0">
                <a:latin typeface="Comic Sans MS" panose="030F0702030302020204" pitchFamily="66" charset="0"/>
              </a:rPr>
              <a:t>存在价值是为了包装低阶的指令集，从而可以通过一个标准化的低阶语言标准，优化各种高阶语言的编译流程。</a:t>
            </a:r>
            <a:endParaRPr lang="en-US" altLang="zh-CN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0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476821" y="4407656"/>
            <a:ext cx="1383153" cy="273844"/>
          </a:xfrm>
        </p:spPr>
        <p:txBody>
          <a:bodyPr spcFirstLastPara="1" vert="horz" wrap="square" lIns="68580" tIns="34290" rIns="68580" bIns="34290" rtlCol="0" anchor="ctr" anchorCtr="0">
            <a:noAutofit/>
          </a:bodyPr>
          <a:lstStyle/>
          <a:p>
            <a:fld id="{34F1E86F-CBF7-4DF7-824A-AB405C555AAE}" type="slidenum">
              <a:rPr lang="zh-CN" altLang="en-US" sz="2400">
                <a:solidFill>
                  <a:schemeClr val="bg1"/>
                </a:solidFill>
              </a:rPr>
              <a:pPr/>
              <a:t>8</a:t>
            </a:fld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2000" y="302962"/>
            <a:ext cx="802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参考文献</a:t>
            </a:r>
            <a:r>
              <a:rPr lang="en-US" altLang="zh-CN" sz="2400" dirty="0">
                <a:latin typeface="Arial" panose="020B0604020202020204" pitchFamily="34" charset="0"/>
              </a:rPr>
              <a:t>: </a:t>
            </a:r>
            <a:endParaRPr lang="zh-CN" altLang="en-US" sz="2400" dirty="0">
              <a:solidFill>
                <a:srgbClr val="FFC00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>
          <a:xfrm>
            <a:off x="800205" y="866927"/>
            <a:ext cx="7696096" cy="4171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0"/>
              </a:spcBef>
              <a:buFont typeface="Wingdings" panose="05000000000000000000" pitchFamily="2" charset="2"/>
              <a:buNone/>
            </a:pPr>
            <a:r>
              <a:rPr lang="zh-CN" altLang="en-US" sz="1500" u="sng" dirty="0">
                <a:latin typeface="Comic Sans MS" panose="030F0702030302020204" pitchFamily="66" charset="0"/>
              </a:rPr>
              <a:t>视频</a:t>
            </a:r>
            <a:r>
              <a:rPr lang="en-US" altLang="zh-CN" sz="1500" u="sng" dirty="0">
                <a:latin typeface="Comic Sans MS" panose="030F0702030302020204" pitchFamily="66" charset="0"/>
              </a:rPr>
              <a:t>: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Coursera Video website: 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www.coursera.org</a:t>
            </a:r>
            <a:r>
              <a:rPr lang="en-US" altLang="zh-CN" sz="1500" dirty="0">
                <a:latin typeface="Comic Sans MS" panose="030F0702030302020204" pitchFamily="66" charset="0"/>
              </a:rPr>
              <a:t>/learn/build-a-computer</a:t>
            </a:r>
          </a:p>
          <a:p>
            <a:pPr>
              <a:spcBef>
                <a:spcPct val="100000"/>
              </a:spcBef>
            </a:pPr>
            <a:r>
              <a:rPr lang="en-US" altLang="zh-CN" sz="1500" dirty="0">
                <a:latin typeface="Comic Sans MS" panose="030F0702030302020204" pitchFamily="66" charset="0"/>
              </a:rPr>
              <a:t>Building</a:t>
            </a:r>
            <a:r>
              <a:rPr lang="zh-CN" altLang="en-US" sz="1500" dirty="0">
                <a:latin typeface="Comic Sans MS" panose="030F0702030302020204" pitchFamily="66" charset="0"/>
              </a:rPr>
              <a:t> </a:t>
            </a:r>
            <a:r>
              <a:rPr lang="en-US" altLang="zh-CN" sz="1500" dirty="0">
                <a:latin typeface="Comic Sans MS" panose="030F0702030302020204" pitchFamily="66" charset="0"/>
              </a:rPr>
              <a:t>an 8-bit Computer :https://</a:t>
            </a:r>
            <a:r>
              <a:rPr lang="en-US" altLang="zh-CN" sz="1500" dirty="0" err="1">
                <a:latin typeface="Comic Sans MS" panose="030F0702030302020204" pitchFamily="66" charset="0"/>
              </a:rPr>
              <a:t>eater.net</a:t>
            </a:r>
            <a:r>
              <a:rPr lang="en-US" altLang="zh-CN" sz="1500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59695C8-A4C9-0849-B2A8-75DB9645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718" y="2050459"/>
            <a:ext cx="4703338" cy="290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8">
            <a:extLst>
              <a:ext uri="{FF2B5EF4-FFF2-40B4-BE49-F238E27FC236}">
                <a16:creationId xmlns:a16="http://schemas.microsoft.com/office/drawing/2014/main" id="{AD92C86F-823F-5A49-91B0-BBC29ACC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155" y="335043"/>
            <a:ext cx="184731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TW" altLang="en-US" sz="1800">
              <a:solidFill>
                <a:srgbClr val="00000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102" name="Rectangle 2">
            <a:extLst>
              <a:ext uri="{FF2B5EF4-FFF2-40B4-BE49-F238E27FC236}">
                <a16:creationId xmlns:a16="http://schemas.microsoft.com/office/drawing/2014/main" id="{A719C0DF-7322-CA4F-8563-3A7A005CEB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51385" y="519112"/>
            <a:ext cx="5829300" cy="510779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en-US" altLang="zh-TW" sz="2700" dirty="0">
                <a:solidFill>
                  <a:schemeClr val="tx1"/>
                </a:solidFill>
                <a:latin typeface="Comic Sans MS" panose="030F0902030302020204" pitchFamily="66" charset="0"/>
                <a:ea typeface="新細明體" panose="02020500000000000000" pitchFamily="18" charset="-120"/>
                <a:hlinkClick r:id="rId4"/>
              </a:rPr>
              <a:t>See How a CPU Work</a:t>
            </a:r>
            <a:endParaRPr lang="en-US" altLang="zh-TW" sz="2700" dirty="0">
              <a:latin typeface="Comic Sans MS" panose="030F0902030302020204" pitchFamily="66" charset="0"/>
              <a:ea typeface="新細明體" panose="02020500000000000000" pitchFamily="18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6F80A-3F61-7D40-9140-100F7CF1B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062" y="1199411"/>
            <a:ext cx="6653463" cy="3734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06701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10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417</Words>
  <Application>Microsoft Macintosh PowerPoint</Application>
  <PresentationFormat>On-screen Show (16:9)</PresentationFormat>
  <Paragraphs>65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 Light</vt:lpstr>
      <vt:lpstr>Comic Sans MS</vt:lpstr>
      <vt:lpstr>Times New Roman</vt:lpstr>
      <vt:lpstr>Wingdings</vt:lpstr>
      <vt:lpstr>Simple Light</vt:lpstr>
      <vt:lpstr>Computational Thinking &amp; Systems Design  The Whole Computer</vt:lpstr>
      <vt:lpstr>Audience</vt:lpstr>
      <vt:lpstr>Objective</vt:lpstr>
      <vt:lpstr>What is a Mother Board?</vt:lpstr>
      <vt:lpstr>What is Hyper-threading?</vt:lpstr>
      <vt:lpstr>Materials</vt:lpstr>
      <vt:lpstr>PowerPoint Presentation</vt:lpstr>
      <vt:lpstr>PowerPoint Presentation</vt:lpstr>
      <vt:lpstr>See How a CPU Work</vt:lpstr>
      <vt:lpstr>Computer Architecture: A Quantitative Approach</vt:lpstr>
      <vt:lpstr>PowerPoint Presentation</vt:lpstr>
      <vt:lpstr>PowerPoint Presentation</vt:lpstr>
      <vt:lpstr>PowerPoint Presentation</vt:lpstr>
      <vt:lpstr>Formulas for Comp. Arch. I</vt:lpstr>
      <vt:lpstr>Formulas for Comp. Arch. II</vt:lpstr>
      <vt:lpstr>Formulas for Comp. Arch. III</vt:lpstr>
      <vt:lpstr>Formulas for Comp. Arch. IV</vt:lpstr>
      <vt:lpstr>How Internet Works by Ben Eater</vt:lpstr>
      <vt:lpstr>Procedure</vt:lpstr>
      <vt:lpstr>Counting and Abstract Counting</vt:lpstr>
      <vt:lpstr>What is Thinking?</vt:lpstr>
      <vt:lpstr>PowerPoint Presentation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Thinking  &amp; Systems Design</dc:title>
  <cp:lastModifiedBy>Microsoft Office User</cp:lastModifiedBy>
  <cp:revision>16</cp:revision>
  <dcterms:modified xsi:type="dcterms:W3CDTF">2020-09-12T00:31:00Z</dcterms:modified>
</cp:coreProperties>
</file>